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89" r:id="rId7"/>
    <p:sldId id="295" r:id="rId8"/>
    <p:sldId id="288" r:id="rId9"/>
    <p:sldId id="290" r:id="rId10"/>
    <p:sldId id="292" r:id="rId11"/>
    <p:sldId id="293" r:id="rId12"/>
    <p:sldId id="294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02426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 Rounded MT Bold" panose="020F0704030504030204" pitchFamily="34" charset="0"/>
              </a:rPr>
              <a:t>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3619500"/>
            <a:ext cx="10993546" cy="24765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“</a:t>
            </a:r>
            <a:r>
              <a:rPr lang="en-US" sz="4400" i="1" dirty="0">
                <a:solidFill>
                  <a:schemeClr val="bg1"/>
                </a:solidFill>
              </a:rPr>
              <a:t>BILIRUBIN LEVEL DETECTION OF NEONATAL JAUNDICE USING COLOUR SENSOR IN PHOTOTHERAPY</a:t>
            </a:r>
            <a:r>
              <a:rPr lang="en-US" sz="40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005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			results and discussion</a:t>
            </a:r>
            <a:endParaRPr lang="en-GB" dirty="0"/>
          </a:p>
        </p:txBody>
      </p:sp>
      <p:pic>
        <p:nvPicPr>
          <p:cNvPr id="5" name="Content Placeholder 4" descr="C:\Users\ACER\Desktop\Biomech notes\IMG-20200628-WA0018.jp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b="15085"/>
          <a:stretch/>
        </p:blipFill>
        <p:spPr bwMode="auto">
          <a:xfrm>
            <a:off x="581193" y="2021983"/>
            <a:ext cx="3810504" cy="31038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ACER\Desktop\Biomech notes\IMG-20200628-WA002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20" y="1908420"/>
            <a:ext cx="4250028" cy="321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CER\Desktop\Biomech notes\IMG-20200628-WA001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697" y="1881504"/>
            <a:ext cx="3223223" cy="32442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12124" y="5125791"/>
            <a:ext cx="450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results shows that the jaundice condition of the neonate above is critical.</a:t>
            </a:r>
          </a:p>
        </p:txBody>
      </p:sp>
    </p:spTree>
    <p:extLst>
      <p:ext uri="{BB962C8B-B14F-4D97-AF65-F5344CB8AC3E}">
        <p14:creationId xmlns:p14="http://schemas.microsoft.com/office/powerpoint/2010/main" val="251727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			results and discussion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080" r="57" b="11761"/>
          <a:stretch/>
        </p:blipFill>
        <p:spPr>
          <a:xfrm>
            <a:off x="805667" y="2292439"/>
            <a:ext cx="2465567" cy="1751527"/>
          </a:xfrm>
        </p:spPr>
      </p:pic>
      <p:pic>
        <p:nvPicPr>
          <p:cNvPr id="5" name="Picture 4" descr="C:\Users\ACER\Desktop\Biomech notes\IMG-20200628-WA001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4" r="5903" b="12731"/>
          <a:stretch/>
        </p:blipFill>
        <p:spPr bwMode="auto">
          <a:xfrm>
            <a:off x="581192" y="4142033"/>
            <a:ext cx="3790847" cy="27159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ACER\Desktop\Biomech notes\IMG-20200628-WA0014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4952463" y="2030605"/>
            <a:ext cx="5867400" cy="3354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52463" y="5486400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the results it shows that the neonate has severe jaundice </a:t>
            </a:r>
          </a:p>
        </p:txBody>
      </p:sp>
    </p:spTree>
    <p:extLst>
      <p:ext uri="{BB962C8B-B14F-4D97-AF65-F5344CB8AC3E}">
        <p14:creationId xmlns:p14="http://schemas.microsoft.com/office/powerpoint/2010/main" val="362601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			Demonstration OF DEVICE</a:t>
            </a:r>
            <a:endParaRPr lang="en-GB" dirty="0"/>
          </a:p>
        </p:txBody>
      </p:sp>
      <p:pic>
        <p:nvPicPr>
          <p:cNvPr id="4" name="Device_Demonstr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7442" y="2181225"/>
            <a:ext cx="6723421" cy="3678238"/>
          </a:xfrm>
        </p:spPr>
      </p:pic>
    </p:spTree>
    <p:extLst>
      <p:ext uri="{BB962C8B-B14F-4D97-AF65-F5344CB8AC3E}">
        <p14:creationId xmlns:p14="http://schemas.microsoft.com/office/powerpoint/2010/main" val="341089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white"/>
                </a:solidFill>
              </a:rPr>
              <a:t>						</a:t>
            </a:r>
            <a:r>
              <a:rPr lang="en-US" sz="4400" dirty="0">
                <a:solidFill>
                  <a:prstClr val="white"/>
                </a:solidFill>
              </a:rPr>
              <a:t>CONCLUSION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0514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Although the device functions effectively in enhancing jaundice diagnostic time and also in ascertaining the state of jaundice</a:t>
            </a:r>
            <a:r>
              <a:rPr lang="en-GB" sz="2400" dirty="0"/>
              <a:t>, however real life data was unavailable to be used for the device configuration due to the covid-19 pandemic.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Actual data analysis with TSB values and real life subjects (neonates) is thus recommended for the device configuration.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800" b="1" dirty="0"/>
              <a:t>						</a:t>
            </a:r>
            <a:r>
              <a:rPr lang="en-GB" sz="4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39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1074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OUTLINE OF PRESENTATION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56346"/>
            <a:ext cx="11029615" cy="443874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sz="3600" dirty="0">
                <a:solidFill>
                  <a:schemeClr val="tx1"/>
                </a:solidFill>
              </a:rPr>
              <a:t>Review of Previous work</a:t>
            </a:r>
          </a:p>
          <a:p>
            <a:r>
              <a:rPr lang="en-US" sz="3600" dirty="0">
                <a:solidFill>
                  <a:schemeClr val="tx1"/>
                </a:solidFill>
              </a:rPr>
              <a:t>Methodology </a:t>
            </a:r>
          </a:p>
          <a:p>
            <a:r>
              <a:rPr lang="en-US" sz="3600" dirty="0">
                <a:solidFill>
                  <a:schemeClr val="tx1"/>
                </a:solidFill>
              </a:rPr>
              <a:t>Results and Discussions</a:t>
            </a:r>
          </a:p>
          <a:p>
            <a:r>
              <a:rPr lang="en-US" sz="3600" dirty="0">
                <a:solidFill>
                  <a:schemeClr val="tx1"/>
                </a:solidFill>
              </a:rPr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5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2344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047741"/>
            <a:ext cx="11499190" cy="4810259"/>
          </a:xfrm>
        </p:spPr>
        <p:txBody>
          <a:bodyPr>
            <a:normAutofit fontScale="47500" lnSpcReduction="20000"/>
          </a:bodyPr>
          <a:lstStyle/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4400" dirty="0">
                <a:solidFill>
                  <a:schemeClr val="tx1"/>
                </a:solidFill>
              </a:rPr>
              <a:t>Jaundice is a condition of yellowish discolouration of the skin and the conjunctiva of the eye. </a:t>
            </a:r>
          </a:p>
          <a:p>
            <a:r>
              <a:rPr lang="en-US" sz="4400" dirty="0">
                <a:solidFill>
                  <a:schemeClr val="tx1"/>
                </a:solidFill>
              </a:rPr>
              <a:t>The condition is common in neonates than adults.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  </a:t>
            </a:r>
            <a:r>
              <a:rPr lang="en-US" sz="4400" dirty="0">
                <a:solidFill>
                  <a:schemeClr val="tx1"/>
                </a:solidFill>
              </a:rPr>
              <a:t>Types of Neonatal Jaundice</a:t>
            </a:r>
          </a:p>
          <a:p>
            <a:r>
              <a:rPr lang="en-US" sz="4400" dirty="0">
                <a:solidFill>
                  <a:schemeClr val="tx1"/>
                </a:solidFill>
              </a:rPr>
              <a:t>Physiological jaundice ( less severe)</a:t>
            </a:r>
          </a:p>
          <a:p>
            <a:r>
              <a:rPr lang="en-US" sz="4400" dirty="0">
                <a:solidFill>
                  <a:schemeClr val="tx1"/>
                </a:solidFill>
              </a:rPr>
              <a:t>Pathological jaundice ( most dangerous)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5100" dirty="0">
                <a:solidFill>
                  <a:schemeClr val="tx1"/>
                </a:solidFill>
              </a:rPr>
              <a:t>Pathological jaundice is treated by phototherapy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27" y="3902299"/>
            <a:ext cx="3928056" cy="29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6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9804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Concept of phototherapy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93" y="2021983"/>
            <a:ext cx="11458228" cy="475981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Used when serum-bilirubin level rises above 5mg/dl</a:t>
            </a:r>
          </a:p>
          <a:p>
            <a:r>
              <a:rPr lang="en-US" sz="2800" dirty="0">
                <a:solidFill>
                  <a:schemeClr val="tx1"/>
                </a:solidFill>
              </a:rPr>
              <a:t>Blue Light + bilirubin = water soluble isomers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13" y="3515932"/>
            <a:ext cx="4956008" cy="3265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/>
        </p:blipFill>
        <p:spPr>
          <a:xfrm>
            <a:off x="723738" y="4159875"/>
            <a:ext cx="5136149" cy="25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8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188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Review of previous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547" y="2073499"/>
            <a:ext cx="5537916" cy="4636394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The Bilicam Android app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tx1"/>
                </a:solidFill>
              </a:rPr>
              <a:t>Internet connection needed, color calibration card needed, less sensitive to low level bilirubin.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795494" y="2756079"/>
            <a:ext cx="6396506" cy="3953814"/>
          </a:xfrm>
        </p:spPr>
        <p:txBody>
          <a:bodyPr>
            <a:normAutofit fontScale="85000" lnSpcReduction="20000"/>
          </a:bodyPr>
          <a:lstStyle/>
          <a:p>
            <a:r>
              <a:rPr lang="en-GB" sz="2600" b="1" i="1" dirty="0">
                <a:solidFill>
                  <a:srgbClr val="FF0000"/>
                </a:solidFill>
              </a:rPr>
              <a:t>Transcutaneous Bilirubinometer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            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Device is costly (3500-4295 USD), Calibration tip disposed.</a:t>
            </a:r>
          </a:p>
          <a:p>
            <a:pPr marL="0" indent="0">
              <a:buNone/>
            </a:pPr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" y="2756079"/>
            <a:ext cx="4533363" cy="2691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66" y="2756079"/>
            <a:ext cx="3183967" cy="2691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34" y="2756079"/>
            <a:ext cx="2933497" cy="26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9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</a:t>
            </a:r>
            <a:r>
              <a:rPr lang="en-GB" dirty="0">
                <a:latin typeface="Arial Rounded MT Bold" panose="020F0704030504030204" pitchFamily="34" charset="0"/>
              </a:rPr>
              <a:t>Proposed solution and final solution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>
          <a:xfrm>
            <a:off x="581193" y="2060619"/>
            <a:ext cx="3758987" cy="3464418"/>
          </a:xfrm>
          <a:prstGeom prst="rect">
            <a:avLst/>
          </a:prstGeom>
        </p:spPr>
      </p:pic>
      <p:pic>
        <p:nvPicPr>
          <p:cNvPr id="7" name="Picture 6" descr="C:\Users\ACER\Desktop\Biomech notes\IMG-20200628-WA002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048" y="2024664"/>
            <a:ext cx="3382450" cy="437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08" y="2060619"/>
            <a:ext cx="3800340" cy="3992450"/>
          </a:xfrm>
        </p:spPr>
      </p:pic>
    </p:spTree>
    <p:extLst>
      <p:ext uri="{BB962C8B-B14F-4D97-AF65-F5344CB8AC3E}">
        <p14:creationId xmlns:p14="http://schemas.microsoft.com/office/powerpoint/2010/main" val="55907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03CA-353A-42E6-A57A-A478A933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methodology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40B977-69EF-41AD-AB40-423B5DEC54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/>
        </p:blipFill>
        <p:spPr>
          <a:xfrm>
            <a:off x="581192" y="2333625"/>
            <a:ext cx="5351749" cy="367823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A93510C-E446-4BDA-AB3D-D6AB87C0476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5" b="9627"/>
          <a:stretch/>
        </p:blipFill>
        <p:spPr>
          <a:xfrm>
            <a:off x="6259061" y="2434431"/>
            <a:ext cx="560006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62" y="378357"/>
            <a:ext cx="11029616" cy="988332"/>
          </a:xfrm>
        </p:spPr>
        <p:txBody>
          <a:bodyPr/>
          <a:lstStyle/>
          <a:p>
            <a:r>
              <a:rPr lang="en-US" sz="40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						methodology</a:t>
            </a:r>
            <a:endParaRPr lang="en-GB" dirty="0"/>
          </a:p>
        </p:txBody>
      </p:sp>
      <p:pic>
        <p:nvPicPr>
          <p:cNvPr id="1026" name="Content Placeholder 3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0" y="1707835"/>
            <a:ext cx="4306958" cy="333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25" y="1707835"/>
            <a:ext cx="3690515" cy="331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009882" y="14939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009882" y="488484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009882" y="78280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829950"/>
              </p:ext>
            </p:extLst>
          </p:nvPr>
        </p:nvGraphicFramePr>
        <p:xfrm>
          <a:off x="1709424" y="5143634"/>
          <a:ext cx="6384290" cy="1558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After Time (T) of Phototherapy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RGB values </a:t>
                      </a:r>
                      <a:endParaRPr lang="en-GB" sz="11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(from MATLAB)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Normalized % of Blue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TSB value (mg/dl)</a:t>
                      </a:r>
                      <a:endParaRPr lang="en-GB" sz="11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 (From Lab test)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Jaundice      State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</a:t>
                      </a:r>
                      <a:r>
                        <a:rPr lang="en-GB" sz="1200" baseline="-250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[241, 171, 76]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15.57%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Severe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</a:t>
                      </a:r>
                      <a:r>
                        <a:rPr lang="en-GB" sz="1200" baseline="-250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[217,134,100]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22.17%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8.70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Mild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67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						methodology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05073383"/>
              </p:ext>
            </p:extLst>
          </p:nvPr>
        </p:nvGraphicFramePr>
        <p:xfrm>
          <a:off x="1653976" y="2123921"/>
          <a:ext cx="4102880" cy="4457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4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NEONATE</a:t>
                      </a:r>
                      <a:endParaRPr lang="en-GB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RGB VALUES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NORMALIZED BLUE %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ASSIGNED  Bilirubin Level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STATE OF JAUNDICE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[162,87,29]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10.24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17.99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Severe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II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[224,181,147]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26.63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5.23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Mild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III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[194,126,79]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19.79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10.55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Severe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IV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[170,124,64]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17.87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12.04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Severe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V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[195,135,107]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24.48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6.90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Mild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7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VI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[183,102,46]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13.89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15.15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Severe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VII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[231,205,188]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30.12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2.50</a:t>
                      </a:r>
                      <a:endParaRPr lang="en-GB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Normal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VIII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[173,119,107]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26.81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5.09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Mild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IX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[234,157,137]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25.94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5.76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Mild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X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[155,108,100]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27.54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4.51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Mild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7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XI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[137,94,49]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17.5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12.33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Severe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7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XII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[91,57,47]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24.10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7.19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Mild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7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XIII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[196,127,70]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17.81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12.09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Severe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17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XIV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[107,109,86]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28.47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3.79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Normal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XV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[192,153,162]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31.95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1.08</a:t>
                      </a:r>
                      <a:endParaRPr lang="en-GB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Normal</a:t>
                      </a:r>
                      <a:endParaRPr lang="en-GB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imSun" panose="02010600030101010101" pitchFamily="2" charset="-122"/>
                      </a:endParaRPr>
                    </a:p>
                  </a:txBody>
                  <a:tcPr marL="37852" marR="37852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392304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9" name="Content Placeholder 8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227263"/>
            <a:ext cx="4845049" cy="4392478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459274"/>
              </p:ext>
            </p:extLst>
          </p:nvPr>
        </p:nvGraphicFramePr>
        <p:xfrm>
          <a:off x="7296372" y="2720595"/>
          <a:ext cx="639127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Document" r:id="rId4" imgW="6391197" imgH="1130801" progId="Word.Document.12">
                  <p:embed/>
                </p:oleObj>
              </mc:Choice>
              <mc:Fallback>
                <p:oleObj name="Document" r:id="rId4" imgW="6391197" imgH="11308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6372" y="2720595"/>
                        <a:ext cx="6391275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50786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16059</TotalTime>
  <Words>449</Words>
  <Application>Microsoft Office PowerPoint</Application>
  <PresentationFormat>Widescreen</PresentationFormat>
  <Paragraphs>171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Rounded MT Bold</vt:lpstr>
      <vt:lpstr>Calibri</vt:lpstr>
      <vt:lpstr>Gill Sans MT</vt:lpstr>
      <vt:lpstr>Times New Roman</vt:lpstr>
      <vt:lpstr>Wingdings 2</vt:lpstr>
      <vt:lpstr>Dividend</vt:lpstr>
      <vt:lpstr>Document</vt:lpstr>
      <vt:lpstr>PROject PRESENTATION</vt:lpstr>
      <vt:lpstr>OUTLINE OF PRESENTATION </vt:lpstr>
      <vt:lpstr>introduction</vt:lpstr>
      <vt:lpstr>Concept of phototherapy</vt:lpstr>
      <vt:lpstr>Review of previous works</vt:lpstr>
      <vt:lpstr>   Proposed solution and final solution</vt:lpstr>
      <vt:lpstr>methodology</vt:lpstr>
      <vt:lpstr>      methodology</vt:lpstr>
      <vt:lpstr>      methodology</vt:lpstr>
      <vt:lpstr>   results and discussion</vt:lpstr>
      <vt:lpstr>   results and discussion</vt:lpstr>
      <vt:lpstr>   Demonstration OF DEVICE</vt:lpstr>
      <vt:lpstr>     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PRESENTATION</dc:title>
  <dc:creator>wilson komla</dc:creator>
  <cp:lastModifiedBy>TOFFICK MOHAMMED</cp:lastModifiedBy>
  <cp:revision>62</cp:revision>
  <dcterms:created xsi:type="dcterms:W3CDTF">2019-11-11T15:15:41Z</dcterms:created>
  <dcterms:modified xsi:type="dcterms:W3CDTF">2020-06-29T06:10:58Z</dcterms:modified>
</cp:coreProperties>
</file>